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69ef44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Maximum five minutes for each group &amp; two minutes for Q&amp;A</a:t>
            </a:r>
            <a:endParaRPr sz="1200">
              <a:solidFill>
                <a:srgbClr val="FF0000"/>
              </a:solidFill>
              <a:highlight>
                <a:schemeClr val="lt1"/>
              </a:highlight>
            </a:endParaRPr>
          </a:p>
          <a:p>
            <a:pPr indent="-304800" lvl="1" marL="13970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Around five slides</a:t>
            </a:r>
            <a:endParaRPr sz="1200">
              <a:solidFill>
                <a:srgbClr val="FF0000"/>
              </a:solidFill>
              <a:highlight>
                <a:schemeClr val="lt1"/>
              </a:highlight>
            </a:endParaRPr>
          </a:p>
          <a:p>
            <a:pPr indent="-304800" lvl="1" marL="13970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Course provided topics</a:t>
            </a:r>
            <a:endParaRPr sz="1200">
              <a:solidFill>
                <a:srgbClr val="FF0000"/>
              </a:solidFill>
              <a:highlight>
                <a:schemeClr val="lt1"/>
              </a:highlight>
            </a:endParaRPr>
          </a:p>
          <a:p>
            <a:pPr indent="-304800" lvl="0" marL="6985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Focus on your implementations and preliminary results</a:t>
            </a:r>
            <a:endParaRPr sz="1200">
              <a:solidFill>
                <a:srgbClr val="FF0000"/>
              </a:solidFill>
              <a:highlight>
                <a:schemeClr val="lt1"/>
              </a:highlight>
            </a:endParaRPr>
          </a:p>
          <a:p>
            <a:pPr indent="-304800" lvl="1" marL="13970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Any challenges/difficulties so far?</a:t>
            </a:r>
            <a:endParaRPr sz="1200">
              <a:solidFill>
                <a:srgbClr val="FF0000"/>
              </a:solidFill>
              <a:highlight>
                <a:schemeClr val="lt1"/>
              </a:highlight>
            </a:endParaRPr>
          </a:p>
          <a:p>
            <a:pPr indent="-304800" lvl="0" marL="6985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Self-defined topics</a:t>
            </a:r>
            <a:endParaRPr sz="1200">
              <a:solidFill>
                <a:srgbClr val="FF0000"/>
              </a:solidFill>
              <a:highlight>
                <a:schemeClr val="lt1"/>
              </a:highlight>
            </a:endParaRPr>
          </a:p>
          <a:p>
            <a:pPr indent="-304800" lvl="1" marL="1397000" rtl="0" algn="l">
              <a:lnSpc>
                <a:spcPct val="115000"/>
              </a:lnSpc>
              <a:spcBef>
                <a:spcPts val="0"/>
              </a:spcBef>
              <a:spcAft>
                <a:spcPts val="0"/>
              </a:spcAft>
              <a:buClr>
                <a:srgbClr val="FF0000"/>
              </a:buClr>
              <a:buSzPts val="1200"/>
              <a:buChar char="○"/>
            </a:pPr>
            <a:r>
              <a:rPr lang="en" sz="1200">
                <a:solidFill>
                  <a:srgbClr val="FF0000"/>
                </a:solidFill>
                <a:highlight>
                  <a:schemeClr val="lt1"/>
                </a:highlight>
              </a:rPr>
              <a:t>Focus on topic motivation &amp; introduction</a:t>
            </a:r>
            <a:endParaRPr sz="1200">
              <a:solidFill>
                <a:srgbClr val="FF0000"/>
              </a:solidFill>
              <a:highlight>
                <a:schemeClr val="lt1"/>
              </a:highlight>
            </a:endParaRPr>
          </a:p>
          <a:p>
            <a:pPr indent="0" lvl="0" marL="457200" rtl="0" algn="l">
              <a:lnSpc>
                <a:spcPct val="115000"/>
              </a:lnSpc>
              <a:spcBef>
                <a:spcPts val="500"/>
              </a:spcBef>
              <a:spcAft>
                <a:spcPts val="500"/>
              </a:spcAft>
              <a:buNone/>
            </a:pPr>
            <a:r>
              <a:rPr lang="en" sz="1200">
                <a:solidFill>
                  <a:srgbClr val="FF0000"/>
                </a:solidFill>
                <a:highlight>
                  <a:schemeClr val="lt1"/>
                </a:highlight>
              </a:rPr>
              <a:t>Hello</a:t>
            </a:r>
            <a:endParaRPr/>
          </a:p>
        </p:txBody>
      </p:sp>
      <p:sp>
        <p:nvSpPr>
          <p:cNvPr id="58" name="Google Shape;58;g3569ef44ff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69ef44ff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69ef44ff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The next slides shows: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On the left, we see the price curves for the three charging stations — CS1, CS2, and CS3.</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On the right, we see the Arrival Number and Total Number of Electric Vehicles at each station.</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It is clear, for CS3, the arrival number was usually the lowest. But between 4:45 and 5:00 PM, there was a sudden jump. This happened because CS3 dropped its price a lot at the end of day. So more Electric Vehicles moved to CS3, showing that the price incentives worked well.</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69ff8650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69ff8650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The final chart shows carbon intensity over time with our proposed approach and carbon intensity limits at 790 gCO</a:t>
            </a:r>
            <a:r>
              <a:rPr lang="en" sz="1000">
                <a:solidFill>
                  <a:schemeClr val="dk1"/>
                </a:solidFill>
                <a:latin typeface="Times New Roman"/>
                <a:ea typeface="Times New Roman"/>
                <a:cs typeface="Times New Roman"/>
                <a:sym typeface="Times New Roman"/>
              </a:rPr>
              <a:t>₂</a:t>
            </a:r>
            <a:r>
              <a:rPr lang="en" sz="1000">
                <a:solidFill>
                  <a:schemeClr val="dk1"/>
                </a:solidFill>
              </a:rPr>
              <a:t>/kWh.</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It is clear without carbon constraints, the control group occasionally exceeded the carbon limit.</a:t>
            </a:r>
            <a:br>
              <a:rPr lang="en" sz="1000">
                <a:solidFill>
                  <a:schemeClr val="dk1"/>
                </a:solidFill>
              </a:rPr>
            </a:br>
            <a:br>
              <a:rPr lang="en" sz="1000">
                <a:solidFill>
                  <a:schemeClr val="dk1"/>
                </a:solidFill>
              </a:rPr>
            </a:b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 contrast, the proposed method effectively kept the system-wide carbon intensity below the target most of the time.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That’s all our project, thanks so much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69ef44fff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3569ef44fff_0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3569ef44fff_0_1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6b6f00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6b6f00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Hi everyone,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Today, my teammate Hongrong and I are excited to share our project.</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Our work focuses on maximizing social welfare while also controlling carbon emissions in Electric Vehicle charging.</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We build on a previous project that designed a price incentives strategy to manage real-time congestion in distribution networks.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 our project, we add two new ideas: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First, we track the system-wide carbon intensity.</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Second, we introduce a penalty when the carbon limit is exceeded.</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To start, I’ll hand it over to Hongrong to explain how we measure carbon intensity.</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69ef44ff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69ef44ff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carbon </a:t>
            </a:r>
            <a:r>
              <a:rPr lang="en"/>
              <a:t>intensity</a:t>
            </a:r>
            <a:r>
              <a:rPr lang="en"/>
              <a:t> of the whole distribution network is calculated as a weighted average of the carbon intensities of all power sources, weighted by their power output contributions, that is, the proportion of power sources multiply their carbon intensity, the power sources include the local generator, the renewable generator and the external energy from the main grid, usually, renewable energy has the lowest energy carbon intensity. So from the definition of system carbon intensity, if we assume the distribution </a:t>
            </a:r>
            <a:r>
              <a:rPr lang="en"/>
              <a:t>network is isolated </a:t>
            </a:r>
            <a:r>
              <a:rPr lang="en">
                <a:solidFill>
                  <a:schemeClr val="dk1"/>
                </a:solidFill>
              </a:rPr>
              <a:t>do not consider the grid topology</a:t>
            </a:r>
            <a:r>
              <a:rPr lang="en"/>
              <a:t>, the carbon intensity of the system is independent of the loads in the network, and electric vehicles cannot affect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69ef44ff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69ef44ff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t>n practice, we calculate system carbon intensity using a weighted approach, accounting for the varying energy contributions of different generators at each node. Consequently, when electric vehicle (EV) distribution is altered through price incentives, the overall system carbon intensity changes accordingly.​</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69ef44ff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69ef44ff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69ef44ff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69ef44ff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core idea is to establish an upper bound on the model error and incorporate it into the optimization process through a heuristic cost penalty term. To enhance the algorithm's flexibility, we introduce an adaptive scaling factor that dynamically adjusts the penalty's weight based on the system's behavior.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69ff8650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69ff8650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69ef44ff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69ef44ff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Welcome back to our case study section.</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This slide shows the setup of our simulation environment. It combines three parts: the power distribution network, the transportation network, and Electric Vehicle charging demand.</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We use a real map from Shenzhen, China, for the transportation network. We set up three charging stations at different locations, marked in yellow — at nodes 2, 9, and 10.</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For the power system, we use a modified version of the classic IEEE 33-bus distribution network. The charging stations — CS1, CS2, and CS3 — are connected to different buses. There is also a distributed energy source located at node 18.</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Finally, the last figure shows how Electric Vehicle charging demand changes across space and time.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69ef44ff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69ef44ff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We can see after about 300 epochs, the reward curve becomes stable and starts to rise. This means the model has found a better strategy. I</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n the chart, the dark line shows the average reward or cost every 50 steps. The light line shows the actual values at each step.</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The cost includes both carbon constraint violations and grid congestion violations across the whole system.</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 the early stage, especially between 100 and 200 epochs, the cost is quite high. This shows that the system often broke carbon or grid limits. After around 200 epochs, the cost drops significantly. This </a:t>
            </a:r>
            <a:r>
              <a:rPr lang="en">
                <a:solidFill>
                  <a:schemeClr val="dk1"/>
                </a:solidFill>
              </a:rPr>
              <a:t>indicates that the model is progressively learning to avoid violating the carbon and grid constraints.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6375"/>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2"/>
            <a:ext cx="21336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124200" y="4767262"/>
            <a:ext cx="28956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553200" y="4767262"/>
            <a:ext cx="21336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16x9_campus3.jpg" id="60" name="Google Shape;60;p14"/>
          <p:cNvPicPr preferRelativeResize="0"/>
          <p:nvPr/>
        </p:nvPicPr>
        <p:blipFill rotWithShape="1">
          <a:blip r:embed="rId3">
            <a:alphaModFix/>
          </a:blip>
          <a:srcRect b="0" l="0" r="0" t="0"/>
          <a:stretch/>
        </p:blipFill>
        <p:spPr>
          <a:xfrm>
            <a:off x="0" y="0"/>
            <a:ext cx="9144000" cy="4695826"/>
          </a:xfrm>
          <a:prstGeom prst="rect">
            <a:avLst/>
          </a:prstGeom>
          <a:noFill/>
          <a:ln>
            <a:noFill/>
          </a:ln>
        </p:spPr>
      </p:pic>
      <p:sp>
        <p:nvSpPr>
          <p:cNvPr id="61" name="Google Shape;61;p14"/>
          <p:cNvSpPr txBox="1"/>
          <p:nvPr/>
        </p:nvSpPr>
        <p:spPr>
          <a:xfrm>
            <a:off x="0" y="1119075"/>
            <a:ext cx="9144000" cy="1354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i="1" lang="en" sz="3200">
                <a:solidFill>
                  <a:schemeClr val="lt1"/>
                </a:solidFill>
                <a:latin typeface="Calibri"/>
                <a:ea typeface="Calibri"/>
                <a:cs typeface="Calibri"/>
                <a:sym typeface="Calibri"/>
              </a:rPr>
              <a:t>Dynamic Price Incentive for EV Decarbonization Management in Distribution Network</a:t>
            </a:r>
            <a:endParaRPr b="1" i="1" sz="32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800">
              <a:solidFill>
                <a:schemeClr val="lt1"/>
              </a:solidFill>
              <a:latin typeface="Calibri"/>
              <a:ea typeface="Calibri"/>
              <a:cs typeface="Calibri"/>
              <a:sym typeface="Calibri"/>
            </a:endParaRPr>
          </a:p>
        </p:txBody>
      </p:sp>
      <p:sp>
        <p:nvSpPr>
          <p:cNvPr id="62" name="Google Shape;62;p14"/>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63" name="Google Shape;63;p14"/>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
        <p:nvSpPr>
          <p:cNvPr id="64" name="Google Shape;64;p14"/>
          <p:cNvSpPr txBox="1"/>
          <p:nvPr/>
        </p:nvSpPr>
        <p:spPr>
          <a:xfrm>
            <a:off x="0" y="4772025"/>
            <a:ext cx="9144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Clr>
                <a:schemeClr val="lt1"/>
              </a:buClr>
              <a:buSzPts val="1200"/>
              <a:buFont typeface="Calibri"/>
              <a:buNone/>
            </a:pPr>
            <a:r>
              <a:rPr b="0" i="1" lang="en" sz="1200" u="none">
                <a:solidFill>
                  <a:schemeClr val="lt1"/>
                </a:solidFill>
                <a:latin typeface="Calibri"/>
                <a:ea typeface="Calibri"/>
                <a:cs typeface="Calibri"/>
                <a:sym typeface="Calibri"/>
              </a:rPr>
              <a:t>TRANSCENDING DISCIPLINES, TRANSFORMING LIVES</a:t>
            </a:r>
            <a:endParaRPr/>
          </a:p>
        </p:txBody>
      </p:sp>
      <p:sp>
        <p:nvSpPr>
          <p:cNvPr id="65" name="Google Shape;65;p14"/>
          <p:cNvSpPr txBox="1"/>
          <p:nvPr/>
        </p:nvSpPr>
        <p:spPr>
          <a:xfrm>
            <a:off x="2395000" y="2278050"/>
            <a:ext cx="41439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800">
                <a:solidFill>
                  <a:schemeClr val="lt1"/>
                </a:solidFill>
                <a:latin typeface="Calibri"/>
                <a:ea typeface="Calibri"/>
                <a:cs typeface="Calibri"/>
                <a:sym typeface="Calibri"/>
              </a:rPr>
              <a:t>Hongrong Yang, Dongbing Han</a:t>
            </a:r>
            <a:endParaRPr b="1" i="1"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72" name="Google Shape;172;p23"/>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3" name="Google Shape;173;p23"/>
          <p:cNvSpPr txBox="1"/>
          <p:nvPr/>
        </p:nvSpPr>
        <p:spPr>
          <a:xfrm>
            <a:off x="228600" y="0"/>
            <a:ext cx="592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lang="en" sz="2400">
                <a:solidFill>
                  <a:srgbClr val="FFFFFF"/>
                </a:solidFill>
                <a:latin typeface="Calibri"/>
                <a:ea typeface="Calibri"/>
                <a:cs typeface="Calibri"/>
                <a:sym typeface="Calibri"/>
              </a:rPr>
              <a:t>Results</a:t>
            </a:r>
            <a:endParaRPr sz="2400">
              <a:solidFill>
                <a:srgbClr val="FFFFFF"/>
              </a:solidFill>
              <a:latin typeface="Calibri"/>
              <a:ea typeface="Calibri"/>
              <a:cs typeface="Calibri"/>
              <a:sym typeface="Calibri"/>
            </a:endParaRPr>
          </a:p>
        </p:txBody>
      </p:sp>
      <p:sp>
        <p:nvSpPr>
          <p:cNvPr id="174" name="Google Shape;174;p23"/>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75" name="Google Shape;175;p23"/>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176" name="Google Shape;176;p23"/>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pic>
        <p:nvPicPr>
          <p:cNvPr id="177" name="Google Shape;177;p23"/>
          <p:cNvPicPr preferRelativeResize="0"/>
          <p:nvPr/>
        </p:nvPicPr>
        <p:blipFill>
          <a:blip r:embed="rId4">
            <a:alphaModFix/>
          </a:blip>
          <a:stretch>
            <a:fillRect/>
          </a:stretch>
        </p:blipFill>
        <p:spPr>
          <a:xfrm>
            <a:off x="4159975" y="2507836"/>
            <a:ext cx="385253" cy="132339"/>
          </a:xfrm>
          <a:prstGeom prst="rect">
            <a:avLst/>
          </a:prstGeom>
          <a:noFill/>
          <a:ln>
            <a:noFill/>
          </a:ln>
        </p:spPr>
      </p:pic>
      <p:pic>
        <p:nvPicPr>
          <p:cNvPr id="178" name="Google Shape;178;p23"/>
          <p:cNvPicPr preferRelativeResize="0"/>
          <p:nvPr/>
        </p:nvPicPr>
        <p:blipFill>
          <a:blip r:embed="rId5">
            <a:alphaModFix/>
          </a:blip>
          <a:stretch>
            <a:fillRect/>
          </a:stretch>
        </p:blipFill>
        <p:spPr>
          <a:xfrm>
            <a:off x="4545225" y="1126087"/>
            <a:ext cx="3878062" cy="3101713"/>
          </a:xfrm>
          <a:prstGeom prst="rect">
            <a:avLst/>
          </a:prstGeom>
          <a:noFill/>
          <a:ln>
            <a:noFill/>
          </a:ln>
        </p:spPr>
      </p:pic>
      <p:pic>
        <p:nvPicPr>
          <p:cNvPr id="179" name="Google Shape;179;p23"/>
          <p:cNvPicPr preferRelativeResize="0"/>
          <p:nvPr/>
        </p:nvPicPr>
        <p:blipFill>
          <a:blip r:embed="rId6">
            <a:alphaModFix/>
          </a:blip>
          <a:stretch>
            <a:fillRect/>
          </a:stretch>
        </p:blipFill>
        <p:spPr>
          <a:xfrm>
            <a:off x="566450" y="1062559"/>
            <a:ext cx="3517327" cy="31652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4"/>
          <p:cNvPicPr preferRelativeResize="0"/>
          <p:nvPr/>
        </p:nvPicPr>
        <p:blipFill>
          <a:blip r:embed="rId3">
            <a:alphaModFix/>
          </a:blip>
          <a:stretch>
            <a:fillRect/>
          </a:stretch>
        </p:blipFill>
        <p:spPr>
          <a:xfrm>
            <a:off x="912525" y="433850"/>
            <a:ext cx="7208447" cy="4325037"/>
          </a:xfrm>
          <a:prstGeom prst="rect">
            <a:avLst/>
          </a:prstGeom>
          <a:noFill/>
          <a:ln>
            <a:noFill/>
          </a:ln>
        </p:spPr>
      </p:pic>
      <p:sp>
        <p:nvSpPr>
          <p:cNvPr id="185" name="Google Shape;185;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86" name="Google Shape;186;p24"/>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7" name="Google Shape;187;p24"/>
          <p:cNvSpPr txBox="1"/>
          <p:nvPr/>
        </p:nvSpPr>
        <p:spPr>
          <a:xfrm>
            <a:off x="228600" y="0"/>
            <a:ext cx="592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lang="en" sz="2400">
                <a:solidFill>
                  <a:srgbClr val="FFFFFF"/>
                </a:solidFill>
                <a:latin typeface="Calibri"/>
                <a:ea typeface="Calibri"/>
                <a:cs typeface="Calibri"/>
                <a:sym typeface="Calibri"/>
              </a:rPr>
              <a:t>Results</a:t>
            </a:r>
            <a:endParaRPr sz="2400">
              <a:solidFill>
                <a:srgbClr val="FFFFFF"/>
              </a:solidFill>
              <a:latin typeface="Calibri"/>
              <a:ea typeface="Calibri"/>
              <a:cs typeface="Calibri"/>
              <a:sym typeface="Calibri"/>
            </a:endParaRPr>
          </a:p>
        </p:txBody>
      </p:sp>
      <p:sp>
        <p:nvSpPr>
          <p:cNvPr id="188" name="Google Shape;188;p24"/>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89" name="Google Shape;189;p24"/>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
        <p:nvSpPr>
          <p:cNvPr id="190" name="Google Shape;190;p24"/>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16x9_grey.jpg" id="196" name="Google Shape;196;p25"/>
          <p:cNvPicPr preferRelativeResize="0"/>
          <p:nvPr/>
        </p:nvPicPr>
        <p:blipFill rotWithShape="1">
          <a:blip r:embed="rId3">
            <a:alphaModFix/>
          </a:blip>
          <a:srcRect b="0" l="0" r="0" t="0"/>
          <a:stretch/>
        </p:blipFill>
        <p:spPr>
          <a:xfrm>
            <a:off x="0" y="0"/>
            <a:ext cx="9144000" cy="5143501"/>
          </a:xfrm>
          <a:prstGeom prst="rect">
            <a:avLst/>
          </a:prstGeom>
          <a:noFill/>
          <a:ln>
            <a:noFill/>
          </a:ln>
        </p:spPr>
      </p:pic>
      <p:sp>
        <p:nvSpPr>
          <p:cNvPr id="197" name="Google Shape;197;p25"/>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198" name="Google Shape;198;p25"/>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
        <p:nvSpPr>
          <p:cNvPr id="199" name="Google Shape;199;p25"/>
          <p:cNvSpPr txBox="1"/>
          <p:nvPr/>
        </p:nvSpPr>
        <p:spPr>
          <a:xfrm>
            <a:off x="0" y="1962150"/>
            <a:ext cx="9144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Calibri"/>
              <a:buNone/>
            </a:pPr>
            <a:r>
              <a:rPr b="1" i="1" lang="en" sz="3200">
                <a:solidFill>
                  <a:schemeClr val="lt1"/>
                </a:solidFill>
                <a:latin typeface="Calibri"/>
                <a:ea typeface="Calibri"/>
                <a:cs typeface="Calibri"/>
                <a:sym typeface="Calibri"/>
              </a:rPr>
              <a:t>Thank you</a:t>
            </a:r>
            <a:endParaRPr b="1"/>
          </a:p>
        </p:txBody>
      </p:sp>
      <p:sp>
        <p:nvSpPr>
          <p:cNvPr id="200" name="Google Shape;200;p25"/>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chemeClr val="lt1"/>
              </a:buClr>
              <a:buSzPts val="1200"/>
              <a:buFont typeface="Calibri"/>
              <a:buNone/>
            </a:pPr>
            <a:fld id="{00000000-1234-1234-1234-123412341234}" type="slidenum">
              <a:rPr b="1" i="0" lang="en" sz="1200" u="none">
                <a:solidFill>
                  <a:schemeClr val="lt1"/>
                </a:solidFill>
                <a:latin typeface="Calibri"/>
                <a:ea typeface="Calibri"/>
                <a:cs typeface="Calibri"/>
                <a:sym typeface="Calibri"/>
              </a:rPr>
              <a:t>‹#›</a:t>
            </a:fld>
            <a:r>
              <a:rPr b="1" i="0" lang="en" sz="1200" u="none">
                <a:solidFill>
                  <a:schemeClr val="lt1"/>
                </a:solidFill>
                <a:latin typeface="Calibri"/>
                <a:ea typeface="Calibri"/>
                <a:cs typeface="Calibri"/>
                <a:sym typeface="Calibri"/>
              </a:rPr>
              <a:t> </a:t>
            </a:r>
            <a:r>
              <a:rPr b="0" i="0" lang="en" sz="1200" u="none">
                <a:solidFill>
                  <a:schemeClr val="lt1"/>
                </a:solidFill>
                <a:latin typeface="Calibri"/>
                <a:ea typeface="Calibri"/>
                <a:cs typeface="Calibri"/>
                <a:sym typeface="Calibri"/>
              </a:rPr>
              <a:t>|</a:t>
            </a:r>
            <a:r>
              <a:rPr b="1" i="0" lang="en" sz="1200" u="none">
                <a:solidFill>
                  <a:schemeClr val="lt1"/>
                </a:solidFill>
                <a:latin typeface="Calibri"/>
                <a:ea typeface="Calibri"/>
                <a:cs typeface="Calibri"/>
                <a:sym typeface="Calibri"/>
              </a:rPr>
              <a:t> </a:t>
            </a:r>
            <a:endParaRPr i="1" sz="12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1" name="Google Shape;71;p15"/>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 name="Google Shape;72;p15"/>
          <p:cNvSpPr txBox="1"/>
          <p:nvPr/>
        </p:nvSpPr>
        <p:spPr>
          <a:xfrm>
            <a:off x="228600" y="0"/>
            <a:ext cx="5923800" cy="131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lt1"/>
                </a:solidFill>
                <a:latin typeface="Calibri"/>
                <a:ea typeface="Calibri"/>
                <a:cs typeface="Calibri"/>
                <a:sym typeface="Calibri"/>
              </a:rPr>
              <a:t>Carbon Intensity</a:t>
            </a:r>
            <a:endParaRPr sz="24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4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2400"/>
              <a:buFont typeface="Calibri"/>
              <a:buNone/>
            </a:pPr>
            <a:r>
              <a:t/>
            </a:r>
            <a:endParaRPr sz="2400">
              <a:solidFill>
                <a:srgbClr val="FFFFFF"/>
              </a:solidFill>
              <a:latin typeface="Calibri"/>
              <a:ea typeface="Calibri"/>
              <a:cs typeface="Calibri"/>
              <a:sym typeface="Calibri"/>
            </a:endParaRPr>
          </a:p>
        </p:txBody>
      </p:sp>
      <p:sp>
        <p:nvSpPr>
          <p:cNvPr id="73" name="Google Shape;73;p15"/>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74" name="Google Shape;74;p15"/>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75" name="Google Shape;75;p15"/>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pic>
        <p:nvPicPr>
          <p:cNvPr id="76" name="Google Shape;76;p15" title="framework.png"/>
          <p:cNvPicPr preferRelativeResize="0"/>
          <p:nvPr/>
        </p:nvPicPr>
        <p:blipFill>
          <a:blip r:embed="rId4">
            <a:alphaModFix/>
          </a:blip>
          <a:stretch>
            <a:fillRect/>
          </a:stretch>
        </p:blipFill>
        <p:spPr>
          <a:xfrm>
            <a:off x="5351725" y="503800"/>
            <a:ext cx="3724662" cy="4002150"/>
          </a:xfrm>
          <a:prstGeom prst="rect">
            <a:avLst/>
          </a:prstGeom>
          <a:noFill/>
          <a:ln>
            <a:noFill/>
          </a:ln>
        </p:spPr>
      </p:pic>
      <p:sp>
        <p:nvSpPr>
          <p:cNvPr id="77" name="Google Shape;77;p15"/>
          <p:cNvSpPr txBox="1"/>
          <p:nvPr/>
        </p:nvSpPr>
        <p:spPr>
          <a:xfrm>
            <a:off x="0" y="618950"/>
            <a:ext cx="5265300" cy="2724300"/>
          </a:xfrm>
          <a:prstGeom prst="rect">
            <a:avLst/>
          </a:prstGeom>
          <a:noFill/>
          <a:ln>
            <a:noFill/>
          </a:ln>
        </p:spPr>
        <p:txBody>
          <a:bodyPr anchorCtr="0" anchor="t" bIns="45700" lIns="91425" spcFirstLastPara="1" rIns="91425" wrap="square" tIns="45700">
            <a:spAutoFit/>
          </a:bodyPr>
          <a:lstStyle/>
          <a:p>
            <a:pPr indent="-292100" lvl="0" marL="457200" rtl="0" algn="l">
              <a:lnSpc>
                <a:spcPct val="115000"/>
              </a:lnSpc>
              <a:spcBef>
                <a:spcPts val="0"/>
              </a:spcBef>
              <a:spcAft>
                <a:spcPts val="0"/>
              </a:spcAft>
              <a:buClr>
                <a:schemeClr val="dk1"/>
              </a:buClr>
              <a:buSzPts val="1000"/>
              <a:buChar char="●"/>
            </a:pPr>
            <a:r>
              <a:rPr b="1" lang="en" sz="1000">
                <a:solidFill>
                  <a:schemeClr val="dk1"/>
                </a:solidFill>
              </a:rPr>
              <a:t>Purpose:</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Optimize EV charging price incentives to balance </a:t>
            </a:r>
            <a:r>
              <a:rPr b="1" lang="en" sz="1000">
                <a:solidFill>
                  <a:schemeClr val="dk1"/>
                </a:solidFill>
              </a:rPr>
              <a:t>social welfare</a:t>
            </a:r>
            <a:r>
              <a:rPr lang="en" sz="1000">
                <a:solidFill>
                  <a:schemeClr val="dk1"/>
                </a:solidFill>
              </a:rPr>
              <a:t>, </a:t>
            </a:r>
            <a:r>
              <a:rPr b="1" lang="en" sz="1000">
                <a:solidFill>
                  <a:schemeClr val="dk1"/>
                </a:solidFill>
              </a:rPr>
              <a:t>grid safety</a:t>
            </a:r>
            <a:r>
              <a:rPr lang="en" sz="1000">
                <a:solidFill>
                  <a:schemeClr val="dk1"/>
                </a:solidFill>
              </a:rPr>
              <a:t> (e.g., congestion management), and </a:t>
            </a:r>
            <a:r>
              <a:rPr b="1" lang="en" sz="1000">
                <a:solidFill>
                  <a:schemeClr val="dk1"/>
                </a:solidFill>
              </a:rPr>
              <a:t>carbon emission.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Method:</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Original Framework:</a:t>
            </a:r>
            <a:endParaRPr b="1" sz="1000">
              <a:solidFill>
                <a:schemeClr val="dk1"/>
              </a:solidFill>
            </a:endParaRPr>
          </a:p>
          <a:p>
            <a:pPr indent="-292100" lvl="2" marL="1371600" rtl="0" algn="l">
              <a:lnSpc>
                <a:spcPct val="115000"/>
              </a:lnSpc>
              <a:spcBef>
                <a:spcPts val="0"/>
              </a:spcBef>
              <a:spcAft>
                <a:spcPts val="0"/>
              </a:spcAft>
              <a:buClr>
                <a:schemeClr val="dk1"/>
              </a:buClr>
              <a:buSzPts val="1000"/>
              <a:buChar char="■"/>
            </a:pPr>
            <a:r>
              <a:rPr lang="en" sz="1000">
                <a:solidFill>
                  <a:schemeClr val="dk1"/>
                </a:solidFill>
              </a:rPr>
              <a:t>Formulated the congestion management problem as a Constrained Markov Decision Process (CMDP).</a:t>
            </a:r>
            <a:endParaRPr sz="1000">
              <a:solidFill>
                <a:schemeClr val="dk1"/>
              </a:solidFill>
            </a:endParaRPr>
          </a:p>
          <a:p>
            <a:pPr indent="-292100" lvl="2" marL="1371600" rtl="0" algn="l">
              <a:lnSpc>
                <a:spcPct val="115000"/>
              </a:lnSpc>
              <a:spcBef>
                <a:spcPts val="0"/>
              </a:spcBef>
              <a:spcAft>
                <a:spcPts val="0"/>
              </a:spcAft>
              <a:buClr>
                <a:schemeClr val="dk1"/>
              </a:buClr>
              <a:buSzPts val="1000"/>
              <a:buChar char="■"/>
            </a:pPr>
            <a:r>
              <a:rPr lang="en" sz="1000">
                <a:solidFill>
                  <a:schemeClr val="dk1"/>
                </a:solidFill>
              </a:rPr>
              <a:t>State variables include EV distribution at charging stations, Grid information and Social welfare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Extended Framework (with Carbon Constraints):</a:t>
            </a:r>
            <a:endParaRPr b="1" sz="1000">
              <a:solidFill>
                <a:schemeClr val="dk1"/>
              </a:solidFill>
            </a:endParaRPr>
          </a:p>
          <a:p>
            <a:pPr indent="-292100" lvl="2" marL="1371600" rtl="0" algn="l">
              <a:lnSpc>
                <a:spcPct val="115000"/>
              </a:lnSpc>
              <a:spcBef>
                <a:spcPts val="0"/>
              </a:spcBef>
              <a:spcAft>
                <a:spcPts val="0"/>
              </a:spcAft>
              <a:buClr>
                <a:schemeClr val="dk1"/>
              </a:buClr>
              <a:buSzPts val="1000"/>
              <a:buChar char="■"/>
            </a:pPr>
            <a:r>
              <a:rPr lang="en" sz="1000">
                <a:solidFill>
                  <a:schemeClr val="dk1"/>
                </a:solidFill>
              </a:rPr>
              <a:t>New state information: </a:t>
            </a:r>
            <a:r>
              <a:rPr b="1" lang="en" sz="1000">
                <a:solidFill>
                  <a:schemeClr val="dk1"/>
                </a:solidFill>
              </a:rPr>
              <a:t>System carbon intensity</a:t>
            </a:r>
            <a:r>
              <a:rPr lang="en" sz="1000">
                <a:solidFill>
                  <a:schemeClr val="dk1"/>
                </a:solidFill>
              </a:rPr>
              <a:t>.</a:t>
            </a:r>
            <a:endParaRPr sz="1000">
              <a:solidFill>
                <a:schemeClr val="dk1"/>
              </a:solidFill>
            </a:endParaRPr>
          </a:p>
          <a:p>
            <a:pPr indent="-292100" lvl="2" marL="1371600" rtl="0" algn="l">
              <a:lnSpc>
                <a:spcPct val="115000"/>
              </a:lnSpc>
              <a:spcBef>
                <a:spcPts val="0"/>
              </a:spcBef>
              <a:spcAft>
                <a:spcPts val="0"/>
              </a:spcAft>
              <a:buClr>
                <a:schemeClr val="dk1"/>
              </a:buClr>
              <a:buSzPts val="1000"/>
              <a:buChar char="■"/>
            </a:pPr>
            <a:r>
              <a:rPr lang="en" sz="1000">
                <a:solidFill>
                  <a:schemeClr val="dk1"/>
                </a:solidFill>
              </a:rPr>
              <a:t>New cost terms: penalties for exceeding carbon intensity limits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Verification Method:</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Simulation with a </a:t>
            </a:r>
            <a:r>
              <a:rPr b="1" lang="en" sz="1000">
                <a:solidFill>
                  <a:schemeClr val="dk1"/>
                </a:solidFill>
              </a:rPr>
              <a:t>modified IEEE 33-bus distribution system</a:t>
            </a:r>
            <a:r>
              <a:rPr lang="en" sz="1000">
                <a:solidFill>
                  <a:schemeClr val="dk1"/>
                </a:solidFill>
              </a:rPr>
              <a:t> coupled with a real-world transportation network.</a:t>
            </a:r>
            <a:endParaRPr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83" name="Google Shape;83;p16"/>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4" name="Google Shape;84;p16"/>
          <p:cNvSpPr txBox="1"/>
          <p:nvPr/>
        </p:nvSpPr>
        <p:spPr>
          <a:xfrm>
            <a:off x="228600" y="0"/>
            <a:ext cx="5923800" cy="131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lt1"/>
                </a:solidFill>
                <a:latin typeface="Calibri"/>
                <a:ea typeface="Calibri"/>
                <a:cs typeface="Calibri"/>
                <a:sym typeface="Calibri"/>
              </a:rPr>
              <a:t>Carbon Intensity</a:t>
            </a:r>
            <a:endParaRPr sz="24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4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2400"/>
              <a:buFont typeface="Calibri"/>
              <a:buNone/>
            </a:pPr>
            <a:r>
              <a:t/>
            </a:r>
            <a:endParaRPr sz="2400">
              <a:solidFill>
                <a:srgbClr val="FFFFFF"/>
              </a:solidFill>
              <a:latin typeface="Calibri"/>
              <a:ea typeface="Calibri"/>
              <a:cs typeface="Calibri"/>
              <a:sym typeface="Calibri"/>
            </a:endParaRPr>
          </a:p>
        </p:txBody>
      </p:sp>
      <p:sp>
        <p:nvSpPr>
          <p:cNvPr id="85" name="Google Shape;85;p16"/>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86" name="Google Shape;86;p16"/>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87" name="Google Shape;87;p16"/>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pic>
        <p:nvPicPr>
          <p:cNvPr id="88" name="Google Shape;88;p16" title="c1.png"/>
          <p:cNvPicPr preferRelativeResize="0"/>
          <p:nvPr/>
        </p:nvPicPr>
        <p:blipFill>
          <a:blip r:embed="rId4">
            <a:alphaModFix/>
          </a:blip>
          <a:stretch>
            <a:fillRect/>
          </a:stretch>
        </p:blipFill>
        <p:spPr>
          <a:xfrm>
            <a:off x="742588" y="527000"/>
            <a:ext cx="7658837" cy="4099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94" name="Google Shape;94;p17"/>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5" name="Google Shape;95;p17"/>
          <p:cNvSpPr txBox="1"/>
          <p:nvPr/>
        </p:nvSpPr>
        <p:spPr>
          <a:xfrm>
            <a:off x="228600" y="0"/>
            <a:ext cx="5923800" cy="131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lt1"/>
                </a:solidFill>
                <a:latin typeface="Calibri"/>
                <a:ea typeface="Calibri"/>
                <a:cs typeface="Calibri"/>
                <a:sym typeface="Calibri"/>
              </a:rPr>
              <a:t>Carbon Intensity</a:t>
            </a:r>
            <a:endParaRPr sz="24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4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2400"/>
              <a:buFont typeface="Calibri"/>
              <a:buNone/>
            </a:pPr>
            <a:r>
              <a:t/>
            </a:r>
            <a:endParaRPr sz="2400">
              <a:solidFill>
                <a:srgbClr val="FFFFFF"/>
              </a:solidFill>
              <a:latin typeface="Calibri"/>
              <a:ea typeface="Calibri"/>
              <a:cs typeface="Calibri"/>
              <a:sym typeface="Calibri"/>
            </a:endParaRPr>
          </a:p>
        </p:txBody>
      </p:sp>
      <p:sp>
        <p:nvSpPr>
          <p:cNvPr id="96" name="Google Shape;96;p17"/>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97" name="Google Shape;97;p17"/>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98" name="Google Shape;98;p17"/>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pic>
        <p:nvPicPr>
          <p:cNvPr id="99" name="Google Shape;99;p17" title="c2.png"/>
          <p:cNvPicPr preferRelativeResize="0"/>
          <p:nvPr/>
        </p:nvPicPr>
        <p:blipFill>
          <a:blip r:embed="rId4">
            <a:alphaModFix/>
          </a:blip>
          <a:stretch>
            <a:fillRect/>
          </a:stretch>
        </p:blipFill>
        <p:spPr>
          <a:xfrm>
            <a:off x="760500" y="655913"/>
            <a:ext cx="7831552" cy="3831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nvSpPr>
        <p:spPr>
          <a:xfrm>
            <a:off x="4618325" y="2113213"/>
            <a:ext cx="3996600" cy="2442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a:solidFill>
                  <a:schemeClr val="dk1"/>
                </a:solidFill>
                <a:latin typeface="Times New Roman"/>
                <a:ea typeface="Times New Roman"/>
                <a:cs typeface="Times New Roman"/>
                <a:sym typeface="Times New Roman"/>
              </a:rPr>
              <a:t>The EV user aims to minimize the total charging cost:</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The DSO aims to maximize the social welfare without exceeding the carbon target under the grid constraints:</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
                <a:solidFill>
                  <a:schemeClr val="dk1"/>
                </a:solidFill>
                <a:latin typeface="Times New Roman"/>
                <a:ea typeface="Times New Roman"/>
                <a:cs typeface="Times New Roman"/>
                <a:sym typeface="Times New Roman"/>
              </a:rPr>
              <a:t>The o</a:t>
            </a:r>
            <a:r>
              <a:rPr lang="en">
                <a:solidFill>
                  <a:schemeClr val="dk1"/>
                </a:solidFill>
                <a:latin typeface="Times New Roman"/>
                <a:ea typeface="Times New Roman"/>
                <a:cs typeface="Times New Roman"/>
                <a:sym typeface="Times New Roman"/>
              </a:rPr>
              <a:t>ptimization </a:t>
            </a:r>
            <a:r>
              <a:rPr lang="en">
                <a:solidFill>
                  <a:schemeClr val="dk1"/>
                </a:solidFill>
                <a:latin typeface="Times New Roman"/>
                <a:ea typeface="Times New Roman"/>
                <a:cs typeface="Times New Roman"/>
                <a:sym typeface="Times New Roman"/>
              </a:rPr>
              <a:t>variables </a:t>
            </a:r>
            <a:r>
              <a:rPr lang="en">
                <a:solidFill>
                  <a:schemeClr val="dk1"/>
                </a:solidFill>
                <a:latin typeface="Times New Roman"/>
                <a:ea typeface="Times New Roman"/>
                <a:cs typeface="Times New Roman"/>
                <a:sym typeface="Times New Roman"/>
              </a:rPr>
              <a:t>(actions) are the incentive price of three charging stations set by DSO.</a:t>
            </a:r>
            <a:endParaRPr>
              <a:solidFill>
                <a:schemeClr val="dk1"/>
              </a:solidFill>
              <a:latin typeface="Times New Roman"/>
              <a:ea typeface="Times New Roman"/>
              <a:cs typeface="Times New Roman"/>
              <a:sym typeface="Times New Roman"/>
            </a:endParaRPr>
          </a:p>
        </p:txBody>
      </p:sp>
      <p:sp>
        <p:nvSpPr>
          <p:cNvPr id="105" name="Google Shape;105;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06" name="Google Shape;106;p18"/>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07" name="Google Shape;107;p18"/>
          <p:cNvSpPr txBox="1"/>
          <p:nvPr/>
        </p:nvSpPr>
        <p:spPr>
          <a:xfrm>
            <a:off x="228600" y="0"/>
            <a:ext cx="592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lang="en" sz="2400">
                <a:solidFill>
                  <a:srgbClr val="FFFFFF"/>
                </a:solidFill>
                <a:latin typeface="Calibri"/>
                <a:ea typeface="Calibri"/>
                <a:cs typeface="Calibri"/>
                <a:sym typeface="Calibri"/>
              </a:rPr>
              <a:t>Framework</a:t>
            </a:r>
            <a:endParaRPr sz="2400">
              <a:solidFill>
                <a:srgbClr val="FFFFFF"/>
              </a:solidFill>
              <a:latin typeface="Calibri"/>
              <a:ea typeface="Calibri"/>
              <a:cs typeface="Calibri"/>
              <a:sym typeface="Calibri"/>
            </a:endParaRPr>
          </a:p>
        </p:txBody>
      </p:sp>
      <p:sp>
        <p:nvSpPr>
          <p:cNvPr id="108" name="Google Shape;108;p18"/>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09" name="Google Shape;109;p18"/>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110" name="Google Shape;110;p18"/>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sp>
        <p:nvSpPr>
          <p:cNvPr id="111" name="Google Shape;111;p18"/>
          <p:cNvSpPr txBox="1"/>
          <p:nvPr/>
        </p:nvSpPr>
        <p:spPr>
          <a:xfrm>
            <a:off x="4618325" y="553663"/>
            <a:ext cx="3996600" cy="13914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a:solidFill>
                  <a:schemeClr val="dk1"/>
                </a:solidFill>
                <a:latin typeface="Times New Roman"/>
                <a:ea typeface="Times New Roman"/>
                <a:cs typeface="Times New Roman"/>
                <a:sym typeface="Times New Roman"/>
              </a:rPr>
              <a:t>DSO changes the EV distribution through the charging price, and </a:t>
            </a:r>
            <a:r>
              <a:rPr lang="en">
                <a:solidFill>
                  <a:schemeClr val="dk1"/>
                </a:solidFill>
                <a:latin typeface="Times New Roman"/>
                <a:ea typeface="Times New Roman"/>
                <a:cs typeface="Times New Roman"/>
                <a:sym typeface="Times New Roman"/>
              </a:rPr>
              <a:t>the</a:t>
            </a:r>
            <a:r>
              <a:rPr lang="en">
                <a:solidFill>
                  <a:schemeClr val="dk1"/>
                </a:solidFill>
                <a:latin typeface="Times New Roman"/>
                <a:ea typeface="Times New Roman"/>
                <a:cs typeface="Times New Roman"/>
                <a:sym typeface="Times New Roman"/>
              </a:rPr>
              <a:t> relocated EVs will impact the system carbon intensity since the nodes have different fraction of node’s power supplied by different generators.</a:t>
            </a:r>
            <a:endParaRPr>
              <a:solidFill>
                <a:schemeClr val="dk1"/>
              </a:solidFill>
              <a:latin typeface="Times New Roman"/>
              <a:ea typeface="Times New Roman"/>
              <a:cs typeface="Times New Roman"/>
              <a:sym typeface="Times New Roman"/>
            </a:endParaRPr>
          </a:p>
        </p:txBody>
      </p:sp>
      <p:pic>
        <p:nvPicPr>
          <p:cNvPr id="112" name="Google Shape;112;p18" title="EV.png"/>
          <p:cNvPicPr preferRelativeResize="0"/>
          <p:nvPr/>
        </p:nvPicPr>
        <p:blipFill>
          <a:blip r:embed="rId4">
            <a:alphaModFix/>
          </a:blip>
          <a:stretch>
            <a:fillRect/>
          </a:stretch>
        </p:blipFill>
        <p:spPr>
          <a:xfrm>
            <a:off x="5314481" y="2462687"/>
            <a:ext cx="2604296" cy="222250"/>
          </a:xfrm>
          <a:prstGeom prst="rect">
            <a:avLst/>
          </a:prstGeom>
          <a:noFill/>
          <a:ln>
            <a:noFill/>
          </a:ln>
        </p:spPr>
      </p:pic>
      <p:pic>
        <p:nvPicPr>
          <p:cNvPr id="113" name="Google Shape;113;p18" title="DSO.png"/>
          <p:cNvPicPr preferRelativeResize="0"/>
          <p:nvPr/>
        </p:nvPicPr>
        <p:blipFill>
          <a:blip r:embed="rId5">
            <a:alphaModFix/>
          </a:blip>
          <a:stretch>
            <a:fillRect/>
          </a:stretch>
        </p:blipFill>
        <p:spPr>
          <a:xfrm>
            <a:off x="5587450" y="3343326"/>
            <a:ext cx="2436156" cy="540825"/>
          </a:xfrm>
          <a:prstGeom prst="rect">
            <a:avLst/>
          </a:prstGeom>
          <a:noFill/>
          <a:ln>
            <a:noFill/>
          </a:ln>
        </p:spPr>
      </p:pic>
      <p:pic>
        <p:nvPicPr>
          <p:cNvPr id="114" name="Google Shape;114;p18" title="framework.png"/>
          <p:cNvPicPr preferRelativeResize="0"/>
          <p:nvPr/>
        </p:nvPicPr>
        <p:blipFill>
          <a:blip r:embed="rId6">
            <a:alphaModFix/>
          </a:blip>
          <a:stretch>
            <a:fillRect/>
          </a:stretch>
        </p:blipFill>
        <p:spPr>
          <a:xfrm>
            <a:off x="532475" y="542175"/>
            <a:ext cx="3724662" cy="4002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20" name="Google Shape;120;p19"/>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1" name="Google Shape;121;p19"/>
          <p:cNvSpPr txBox="1"/>
          <p:nvPr/>
        </p:nvSpPr>
        <p:spPr>
          <a:xfrm>
            <a:off x="228600" y="0"/>
            <a:ext cx="592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lang="en" sz="2400">
                <a:solidFill>
                  <a:srgbClr val="FFFFFF"/>
                </a:solidFill>
                <a:latin typeface="Calibri"/>
                <a:ea typeface="Calibri"/>
                <a:cs typeface="Calibri"/>
                <a:sym typeface="Calibri"/>
              </a:rPr>
              <a:t>Methodology</a:t>
            </a:r>
            <a:endParaRPr sz="2400">
              <a:solidFill>
                <a:srgbClr val="FFFFFF"/>
              </a:solidFill>
              <a:latin typeface="Calibri"/>
              <a:ea typeface="Calibri"/>
              <a:cs typeface="Calibri"/>
              <a:sym typeface="Calibri"/>
            </a:endParaRPr>
          </a:p>
        </p:txBody>
      </p:sp>
      <p:sp>
        <p:nvSpPr>
          <p:cNvPr id="122" name="Google Shape;122;p19"/>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23" name="Google Shape;123;p19"/>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124" name="Google Shape;124;p19"/>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pic>
        <p:nvPicPr>
          <p:cNvPr id="125" name="Google Shape;125;p19"/>
          <p:cNvPicPr preferRelativeResize="0"/>
          <p:nvPr/>
        </p:nvPicPr>
        <p:blipFill>
          <a:blip r:embed="rId4">
            <a:alphaModFix/>
          </a:blip>
          <a:stretch>
            <a:fillRect/>
          </a:stretch>
        </p:blipFill>
        <p:spPr>
          <a:xfrm>
            <a:off x="752263" y="506225"/>
            <a:ext cx="7639470" cy="419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31" name="Google Shape;131;p20"/>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32" name="Google Shape;132;p20"/>
          <p:cNvSpPr txBox="1"/>
          <p:nvPr/>
        </p:nvSpPr>
        <p:spPr>
          <a:xfrm>
            <a:off x="228600" y="0"/>
            <a:ext cx="592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lang="en" sz="2400">
                <a:solidFill>
                  <a:srgbClr val="FFFFFF"/>
                </a:solidFill>
                <a:latin typeface="Calibri"/>
                <a:ea typeface="Calibri"/>
                <a:cs typeface="Calibri"/>
                <a:sym typeface="Calibri"/>
              </a:rPr>
              <a:t>Methodology</a:t>
            </a:r>
            <a:endParaRPr sz="2400">
              <a:solidFill>
                <a:srgbClr val="FFFFFF"/>
              </a:solidFill>
              <a:latin typeface="Calibri"/>
              <a:ea typeface="Calibri"/>
              <a:cs typeface="Calibri"/>
              <a:sym typeface="Calibri"/>
            </a:endParaRPr>
          </a:p>
        </p:txBody>
      </p:sp>
      <p:sp>
        <p:nvSpPr>
          <p:cNvPr id="133" name="Google Shape;133;p20"/>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34" name="Google Shape;134;p20"/>
          <p:cNvPicPr preferRelativeResize="0"/>
          <p:nvPr/>
        </p:nvPicPr>
        <p:blipFill rotWithShape="1">
          <a:blip r:embed="rId3">
            <a:alphaModFix/>
          </a:blip>
          <a:srcRect b="0" l="0" r="0" t="0"/>
          <a:stretch/>
        </p:blipFill>
        <p:spPr>
          <a:xfrm>
            <a:off x="7162800" y="4803775"/>
            <a:ext cx="1827214" cy="222250"/>
          </a:xfrm>
          <a:prstGeom prst="rect">
            <a:avLst/>
          </a:prstGeom>
          <a:noFill/>
          <a:ln>
            <a:noFill/>
          </a:ln>
        </p:spPr>
      </p:pic>
      <p:sp>
        <p:nvSpPr>
          <p:cNvPr id="135" name="Google Shape;135;p20"/>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sp>
        <p:nvSpPr>
          <p:cNvPr id="136" name="Google Shape;136;p20"/>
          <p:cNvSpPr txBox="1"/>
          <p:nvPr/>
        </p:nvSpPr>
        <p:spPr>
          <a:xfrm>
            <a:off x="669700" y="512050"/>
            <a:ext cx="7888500" cy="8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State:</a:t>
            </a:r>
            <a:r>
              <a:rPr lang="en" sz="1800">
                <a:solidFill>
                  <a:schemeClr val="dk2"/>
                </a:solidFill>
              </a:rPr>
              <a:t> Charging EV number, grid information, </a:t>
            </a:r>
            <a:r>
              <a:rPr lang="en" sz="1800">
                <a:solidFill>
                  <a:schemeClr val="dk2"/>
                </a:solidFill>
              </a:rPr>
              <a:t>system</a:t>
            </a:r>
            <a:r>
              <a:rPr lang="en" sz="1800">
                <a:solidFill>
                  <a:schemeClr val="dk2"/>
                </a:solidFill>
              </a:rPr>
              <a:t> carbon intensity, social welfare.</a:t>
            </a:r>
            <a:endParaRPr sz="1800">
              <a:solidFill>
                <a:schemeClr val="dk2"/>
              </a:solidFill>
            </a:endParaRPr>
          </a:p>
        </p:txBody>
      </p:sp>
      <p:sp>
        <p:nvSpPr>
          <p:cNvPr id="137" name="Google Shape;137;p20"/>
          <p:cNvSpPr txBox="1"/>
          <p:nvPr/>
        </p:nvSpPr>
        <p:spPr>
          <a:xfrm>
            <a:off x="669700" y="1256125"/>
            <a:ext cx="69594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Action</a:t>
            </a:r>
            <a:r>
              <a:rPr b="1" lang="en" sz="1800">
                <a:solidFill>
                  <a:schemeClr val="dk2"/>
                </a:solidFill>
              </a:rPr>
              <a:t>:</a:t>
            </a:r>
            <a:r>
              <a:rPr lang="en" sz="1800">
                <a:solidFill>
                  <a:schemeClr val="dk2"/>
                </a:solidFill>
              </a:rPr>
              <a:t>  </a:t>
            </a:r>
            <a:r>
              <a:rPr lang="en" sz="1800">
                <a:solidFill>
                  <a:schemeClr val="dk2"/>
                </a:solidFill>
              </a:rPr>
              <a:t>The incentive charging price of three charging stations.</a:t>
            </a:r>
            <a:endParaRPr sz="1800">
              <a:solidFill>
                <a:schemeClr val="dk2"/>
              </a:solidFill>
            </a:endParaRPr>
          </a:p>
        </p:txBody>
      </p:sp>
      <p:sp>
        <p:nvSpPr>
          <p:cNvPr id="138" name="Google Shape;138;p20"/>
          <p:cNvSpPr txBox="1"/>
          <p:nvPr/>
        </p:nvSpPr>
        <p:spPr>
          <a:xfrm>
            <a:off x="686775" y="1924850"/>
            <a:ext cx="77109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Reward: </a:t>
            </a:r>
            <a:r>
              <a:rPr lang="en" sz="1800">
                <a:solidFill>
                  <a:schemeClr val="dk2"/>
                </a:solidFill>
              </a:rPr>
              <a:t>The scaled social welfare.</a:t>
            </a:r>
            <a:br>
              <a:rPr lang="en" sz="1800">
                <a:solidFill>
                  <a:schemeClr val="dk2"/>
                </a:solidFill>
              </a:rPr>
            </a:br>
            <a:br>
              <a:rPr lang="en" sz="1800">
                <a:solidFill>
                  <a:schemeClr val="dk2"/>
                </a:solidFill>
              </a:rPr>
            </a:br>
            <a:r>
              <a:rPr b="1" lang="en" sz="1800">
                <a:solidFill>
                  <a:schemeClr val="dk2"/>
                </a:solidFill>
              </a:rPr>
              <a:t>Cost: </a:t>
            </a:r>
            <a:r>
              <a:rPr lang="en" sz="1800">
                <a:solidFill>
                  <a:schemeClr val="dk2"/>
                </a:solidFill>
              </a:rPr>
              <a:t>The scaled cost for carbon target </a:t>
            </a:r>
            <a:r>
              <a:rPr lang="en" sz="1800">
                <a:solidFill>
                  <a:schemeClr val="dk2"/>
                </a:solidFill>
              </a:rPr>
              <a:t>violation</a:t>
            </a:r>
            <a:r>
              <a:rPr lang="en" sz="1800">
                <a:solidFill>
                  <a:schemeClr val="dk2"/>
                </a:solidFill>
              </a:rPr>
              <a:t> and line congestion.</a:t>
            </a:r>
            <a:br>
              <a:rPr lang="en" sz="1800">
                <a:solidFill>
                  <a:schemeClr val="dk2"/>
                </a:solidFill>
              </a:rPr>
            </a:br>
            <a:endParaRPr sz="1800">
              <a:solidFill>
                <a:schemeClr val="dk2"/>
              </a:solidFill>
            </a:endParaRPr>
          </a:p>
        </p:txBody>
      </p:sp>
      <p:pic>
        <p:nvPicPr>
          <p:cNvPr id="139" name="Google Shape;139;p20" title="r.png"/>
          <p:cNvPicPr preferRelativeResize="0"/>
          <p:nvPr/>
        </p:nvPicPr>
        <p:blipFill>
          <a:blip r:embed="rId4">
            <a:alphaModFix/>
          </a:blip>
          <a:stretch>
            <a:fillRect/>
          </a:stretch>
        </p:blipFill>
        <p:spPr>
          <a:xfrm>
            <a:off x="4850650" y="1926375"/>
            <a:ext cx="1054371" cy="400200"/>
          </a:xfrm>
          <a:prstGeom prst="rect">
            <a:avLst/>
          </a:prstGeom>
          <a:noFill/>
          <a:ln>
            <a:noFill/>
          </a:ln>
        </p:spPr>
      </p:pic>
      <p:pic>
        <p:nvPicPr>
          <p:cNvPr id="140" name="Google Shape;140;p20" title="Screenshot 2025-04-25 231207.png"/>
          <p:cNvPicPr preferRelativeResize="0"/>
          <p:nvPr/>
        </p:nvPicPr>
        <p:blipFill>
          <a:blip r:embed="rId5">
            <a:alphaModFix/>
          </a:blip>
          <a:stretch>
            <a:fillRect/>
          </a:stretch>
        </p:blipFill>
        <p:spPr>
          <a:xfrm>
            <a:off x="4657525" y="3774047"/>
            <a:ext cx="3900674" cy="698240"/>
          </a:xfrm>
          <a:prstGeom prst="rect">
            <a:avLst/>
          </a:prstGeom>
          <a:noFill/>
          <a:ln>
            <a:noFill/>
          </a:ln>
        </p:spPr>
      </p:pic>
      <p:pic>
        <p:nvPicPr>
          <p:cNvPr id="141" name="Google Shape;141;p20" title="Screenshot 2025-04-25 231335.png"/>
          <p:cNvPicPr preferRelativeResize="0"/>
          <p:nvPr/>
        </p:nvPicPr>
        <p:blipFill>
          <a:blip r:embed="rId6">
            <a:alphaModFix/>
          </a:blip>
          <a:stretch>
            <a:fillRect/>
          </a:stretch>
        </p:blipFill>
        <p:spPr>
          <a:xfrm>
            <a:off x="614050" y="3858665"/>
            <a:ext cx="3957950" cy="614975"/>
          </a:xfrm>
          <a:prstGeom prst="rect">
            <a:avLst/>
          </a:prstGeom>
          <a:noFill/>
          <a:ln>
            <a:noFill/>
          </a:ln>
        </p:spPr>
      </p:pic>
      <p:pic>
        <p:nvPicPr>
          <p:cNvPr id="142" name="Google Shape;142;p20" title="Screenshot 2025-04-25 231423.png"/>
          <p:cNvPicPr preferRelativeResize="0"/>
          <p:nvPr/>
        </p:nvPicPr>
        <p:blipFill>
          <a:blip r:embed="rId7">
            <a:alphaModFix/>
          </a:blip>
          <a:stretch>
            <a:fillRect/>
          </a:stretch>
        </p:blipFill>
        <p:spPr>
          <a:xfrm>
            <a:off x="3567400" y="3150298"/>
            <a:ext cx="1856938" cy="4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3">
            <a:alphaModFix/>
          </a:blip>
          <a:srcRect b="8984" l="19832" r="10480" t="13091"/>
          <a:stretch/>
        </p:blipFill>
        <p:spPr>
          <a:xfrm>
            <a:off x="5477925" y="1283481"/>
            <a:ext cx="3443999" cy="2310993"/>
          </a:xfrm>
          <a:prstGeom prst="rect">
            <a:avLst/>
          </a:prstGeom>
          <a:noFill/>
          <a:ln>
            <a:noFill/>
          </a:ln>
        </p:spPr>
      </p:pic>
      <p:sp>
        <p:nvSpPr>
          <p:cNvPr id="148" name="Google Shape;148;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49" name="Google Shape;149;p21"/>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0" name="Google Shape;150;p21"/>
          <p:cNvSpPr txBox="1"/>
          <p:nvPr/>
        </p:nvSpPr>
        <p:spPr>
          <a:xfrm>
            <a:off x="228600" y="0"/>
            <a:ext cx="5923800" cy="886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Calibri"/>
                <a:ea typeface="Calibri"/>
                <a:cs typeface="Calibri"/>
                <a:sym typeface="Calibri"/>
              </a:rPr>
              <a:t>Simulation setting</a:t>
            </a:r>
            <a:endParaRPr sz="24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2400"/>
              <a:buFont typeface="Calibri"/>
              <a:buNone/>
            </a:pPr>
            <a:r>
              <a:t/>
            </a:r>
            <a:endParaRPr sz="2400">
              <a:solidFill>
                <a:srgbClr val="FFFFFF"/>
              </a:solidFill>
              <a:latin typeface="Calibri"/>
              <a:ea typeface="Calibri"/>
              <a:cs typeface="Calibri"/>
              <a:sym typeface="Calibri"/>
            </a:endParaRPr>
          </a:p>
        </p:txBody>
      </p:sp>
      <p:sp>
        <p:nvSpPr>
          <p:cNvPr id="151" name="Google Shape;151;p21"/>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52" name="Google Shape;152;p21"/>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
        <p:nvSpPr>
          <p:cNvPr id="153" name="Google Shape;153;p21"/>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sp>
        <p:nvSpPr>
          <p:cNvPr id="154" name="Google Shape;154;p21"/>
          <p:cNvSpPr txBox="1"/>
          <p:nvPr/>
        </p:nvSpPr>
        <p:spPr>
          <a:xfrm>
            <a:off x="5477925" y="3477275"/>
            <a:ext cx="3444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000">
                <a:solidFill>
                  <a:schemeClr val="dk1"/>
                </a:solidFill>
                <a:latin typeface="Times New Roman"/>
                <a:ea typeface="Times New Roman"/>
                <a:cs typeface="Times New Roman"/>
                <a:sym typeface="Times New Roman"/>
              </a:rPr>
              <a:t>Number of EVs with charging demand at each traffic node.</a:t>
            </a:r>
            <a:endParaRPr b="1" sz="1000">
              <a:solidFill>
                <a:schemeClr val="dk1"/>
              </a:solidFill>
              <a:latin typeface="Times New Roman"/>
              <a:ea typeface="Times New Roman"/>
              <a:cs typeface="Times New Roman"/>
              <a:sym typeface="Times New Roman"/>
            </a:endParaRPr>
          </a:p>
        </p:txBody>
      </p:sp>
      <p:pic>
        <p:nvPicPr>
          <p:cNvPr id="155" name="Google Shape;155;p21" title="grid.png"/>
          <p:cNvPicPr preferRelativeResize="0"/>
          <p:nvPr/>
        </p:nvPicPr>
        <p:blipFill>
          <a:blip r:embed="rId5">
            <a:alphaModFix/>
          </a:blip>
          <a:stretch>
            <a:fillRect/>
          </a:stretch>
        </p:blipFill>
        <p:spPr>
          <a:xfrm>
            <a:off x="304800" y="1412338"/>
            <a:ext cx="5106376" cy="23188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1208125" y="446788"/>
            <a:ext cx="6465618" cy="4310412"/>
          </a:xfrm>
          <a:prstGeom prst="rect">
            <a:avLst/>
          </a:prstGeom>
          <a:noFill/>
          <a:ln>
            <a:noFill/>
          </a:ln>
        </p:spPr>
      </p:pic>
      <p:sp>
        <p:nvSpPr>
          <p:cNvPr id="161" name="Google Shape;161;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62" name="Google Shape;162;p22"/>
          <p:cNvSpPr txBox="1"/>
          <p:nvPr/>
        </p:nvSpPr>
        <p:spPr>
          <a:xfrm>
            <a:off x="0" y="0"/>
            <a:ext cx="9144000" cy="457200"/>
          </a:xfrm>
          <a:prstGeom prst="rect">
            <a:avLst/>
          </a:prstGeom>
          <a:solidFill>
            <a:srgbClr val="000000"/>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63" name="Google Shape;163;p22"/>
          <p:cNvSpPr txBox="1"/>
          <p:nvPr/>
        </p:nvSpPr>
        <p:spPr>
          <a:xfrm>
            <a:off x="228600" y="0"/>
            <a:ext cx="5923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lang="en" sz="2400">
                <a:solidFill>
                  <a:srgbClr val="FFFFFF"/>
                </a:solidFill>
                <a:latin typeface="Calibri"/>
                <a:ea typeface="Calibri"/>
                <a:cs typeface="Calibri"/>
                <a:sym typeface="Calibri"/>
              </a:rPr>
              <a:t>Results</a:t>
            </a:r>
            <a:endParaRPr sz="2400">
              <a:solidFill>
                <a:srgbClr val="FFFFFF"/>
              </a:solidFill>
              <a:latin typeface="Calibri"/>
              <a:ea typeface="Calibri"/>
              <a:cs typeface="Calibri"/>
              <a:sym typeface="Calibri"/>
            </a:endParaRPr>
          </a:p>
        </p:txBody>
      </p:sp>
      <p:sp>
        <p:nvSpPr>
          <p:cNvPr id="164" name="Google Shape;164;p22"/>
          <p:cNvSpPr txBox="1"/>
          <p:nvPr/>
        </p:nvSpPr>
        <p:spPr>
          <a:xfrm>
            <a:off x="0" y="4686300"/>
            <a:ext cx="9144000" cy="457200"/>
          </a:xfrm>
          <a:prstGeom prst="rect">
            <a:avLst/>
          </a:prstGeom>
          <a:solidFill>
            <a:srgbClr val="1A2C64"/>
          </a:solidFill>
          <a:ln>
            <a:noFill/>
          </a:ln>
          <a:effectLst>
            <a:outerShdw blurRad="63500" dir="5400000" dist="23000">
              <a:srgbClr val="80808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pic>
        <p:nvPicPr>
          <p:cNvPr id="165" name="Google Shape;165;p22"/>
          <p:cNvPicPr preferRelativeResize="0"/>
          <p:nvPr/>
        </p:nvPicPr>
        <p:blipFill rotWithShape="1">
          <a:blip r:embed="rId4">
            <a:alphaModFix/>
          </a:blip>
          <a:srcRect b="0" l="0" r="0" t="0"/>
          <a:stretch/>
        </p:blipFill>
        <p:spPr>
          <a:xfrm>
            <a:off x="7162800" y="4803775"/>
            <a:ext cx="1827214" cy="222250"/>
          </a:xfrm>
          <a:prstGeom prst="rect">
            <a:avLst/>
          </a:prstGeom>
          <a:noFill/>
          <a:ln>
            <a:noFill/>
          </a:ln>
        </p:spPr>
      </p:pic>
      <p:sp>
        <p:nvSpPr>
          <p:cNvPr id="166" name="Google Shape;166;p22"/>
          <p:cNvSpPr txBox="1"/>
          <p:nvPr/>
        </p:nvSpPr>
        <p:spPr>
          <a:xfrm>
            <a:off x="255587" y="4695825"/>
            <a:ext cx="6781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FFFFFF"/>
              </a:buClr>
              <a:buSzPts val="1200"/>
              <a:buFont typeface="Calibri"/>
              <a:buNone/>
            </a:pPr>
            <a:fld id="{00000000-1234-1234-1234-123412341234}" type="slidenum">
              <a:rPr b="1" i="0" lang="en" sz="1200" u="none">
                <a:solidFill>
                  <a:srgbClr val="FFFFFF"/>
                </a:solidFill>
                <a:latin typeface="Calibri"/>
                <a:ea typeface="Calibri"/>
                <a:cs typeface="Calibri"/>
                <a:sym typeface="Calibri"/>
              </a:rPr>
              <a:t>‹#›</a:t>
            </a:fld>
            <a:r>
              <a:rPr b="1" i="0" lang="en" sz="1200" u="none">
                <a:solidFill>
                  <a:srgbClr val="FFFFFF"/>
                </a:solidFill>
                <a:latin typeface="Calibri"/>
                <a:ea typeface="Calibri"/>
                <a:cs typeface="Calibri"/>
                <a:sym typeface="Calibri"/>
              </a:rPr>
              <a:t> </a:t>
            </a:r>
            <a:r>
              <a:rPr b="0" i="0" lang="en" sz="1200" u="none">
                <a:solidFill>
                  <a:srgbClr val="FFFFFF"/>
                </a:solidFill>
                <a:latin typeface="Calibri"/>
                <a:ea typeface="Calibri"/>
                <a:cs typeface="Calibri"/>
                <a:sym typeface="Calibri"/>
              </a:rPr>
              <a:t>|</a:t>
            </a:r>
            <a:r>
              <a:rPr b="1" i="0" lang="en" sz="1200" u="none">
                <a:solidFill>
                  <a:srgbClr val="FFFFFF"/>
                </a:solidFill>
                <a:latin typeface="Calibri"/>
                <a:ea typeface="Calibri"/>
                <a:cs typeface="Calibri"/>
                <a:sym typeface="Calibri"/>
              </a:rPr>
              <a:t> </a:t>
            </a:r>
            <a:endParaRPr i="1" sz="12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